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14" r:id="rId2"/>
    <p:sldId id="415" r:id="rId3"/>
    <p:sldId id="466" r:id="rId4"/>
    <p:sldId id="456" r:id="rId5"/>
    <p:sldId id="449" r:id="rId6"/>
    <p:sldId id="450" r:id="rId7"/>
    <p:sldId id="457" r:id="rId8"/>
    <p:sldId id="458" r:id="rId9"/>
    <p:sldId id="459" r:id="rId10"/>
    <p:sldId id="408" r:id="rId11"/>
    <p:sldId id="409" r:id="rId12"/>
    <p:sldId id="410" r:id="rId13"/>
    <p:sldId id="451" r:id="rId14"/>
    <p:sldId id="467" r:id="rId15"/>
    <p:sldId id="452" r:id="rId16"/>
    <p:sldId id="444" r:id="rId17"/>
    <p:sldId id="295" r:id="rId18"/>
    <p:sldId id="324" r:id="rId19"/>
    <p:sldId id="393" r:id="rId20"/>
    <p:sldId id="394" r:id="rId21"/>
    <p:sldId id="395" r:id="rId22"/>
    <p:sldId id="396" r:id="rId23"/>
    <p:sldId id="397" r:id="rId24"/>
    <p:sldId id="398" r:id="rId25"/>
    <p:sldId id="454" r:id="rId26"/>
    <p:sldId id="420" r:id="rId27"/>
    <p:sldId id="460" r:id="rId28"/>
    <p:sldId id="461" r:id="rId29"/>
    <p:sldId id="462" r:id="rId30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ahoma" charset="0"/>
        <a:ea typeface="SimSun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040D0"/>
    <a:srgbClr val="2D2DB5"/>
    <a:srgbClr val="5B5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00"/>
    <p:restoredTop sz="95161"/>
  </p:normalViewPr>
  <p:slideViewPr>
    <p:cSldViewPr>
      <p:cViewPr varScale="1">
        <p:scale>
          <a:sx n="128" d="100"/>
          <a:sy n="128" d="100"/>
        </p:scale>
        <p:origin x="219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45024"/>
    </p:cViewPr>
  </p:outlineViewPr>
  <p:notesTextViewPr>
    <p:cViewPr>
      <p:scale>
        <a:sx n="185" d="100"/>
        <a:sy n="185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266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CFFD47D4-9370-FB48-B0BA-4E35E6B4AAD1}" type="datetimeFigureOut">
              <a:rPr lang="en-US"/>
              <a:pPr>
                <a:defRPr/>
              </a:pPr>
              <a:t>9/10/23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Clr>
                <a:srgbClr val="000000"/>
              </a:buClr>
              <a:buSzPct val="100000"/>
              <a:buFont typeface="Times New Roman" charset="0"/>
              <a:buNone/>
              <a:defRPr sz="1200"/>
            </a:lvl1pPr>
          </a:lstStyle>
          <a:p>
            <a:pPr>
              <a:defRPr/>
            </a:pPr>
            <a:fld id="{5A2EF25C-0A34-154C-9AD5-DEDB06B75E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5604" name="Text Box 3"/>
          <p:cNvSpPr txBox="1">
            <a:spLocks noChangeArrowheads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2560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4FA170C2-B4E9-D246-97AE-7A337CFC4F6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6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What's missing on this airplane? the front window!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Non-stop, no refueling. Took out the window and replaced with a fuel tank.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Wright Bros - 1903 - 12 seconds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NY to Paris - 1927 - 33 hours. After your flight tomorrow, think about sitting in it for 33 hours. 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74D273C-E7E0-014F-9BAE-4DDFFFAFA9C8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Critical Angle of Attack.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200" b="1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Stall </a:t>
            </a:r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- engines don't stall. Airfoils (wings) stall when the air flowing over the wing is disrupted and the wing stops flying - no more lift! 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Use airplane model to illustrate wing angle. 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Once the wing stalls, it lowers and there's no more stall.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This is something you learn and demonstrate for your checkride.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No big deal at altitude.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But what about landing? Don't want to stall close to the ground because there's not enough altitude recover.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E38F9A-B4B7-9A4B-9F2C-D981B041C6CB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CAB4D8-609F-F842-A3EB-EAE0B9905D48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x-none">
              <a:ea typeface="SimSun" charset="-122"/>
            </a:endParaRPr>
          </a:p>
        </p:txBody>
      </p:sp>
      <p:sp>
        <p:nvSpPr>
          <p:cNvPr id="1034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34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Center of Gravity</a:t>
            </a:r>
          </a:p>
        </p:txBody>
      </p:sp>
    </p:spTree>
    <p:extLst>
      <p:ext uri="{BB962C8B-B14F-4D97-AF65-F5344CB8AC3E}">
        <p14:creationId xmlns:p14="http://schemas.microsoft.com/office/powerpoint/2010/main" val="82749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Roll, pitch and yaw.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How we turn an airplane. Just like a bicycle! Lean into the turn.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Coordinated turn.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2G Turn.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Fighter pilots &amp; aerobatic pilots go thru 4-8G turns!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9658EDD5-AD17-F54A-A804-D52EF2910E62}" type="slidenum">
              <a:rPr kumimoji="0" lang="en-US" altLang="x-none"/>
              <a:pPr>
                <a:spcBef>
                  <a:spcPct val="0"/>
                </a:spcBef>
              </a:pPr>
              <a:t>14</a:t>
            </a:fld>
            <a:endParaRPr kumimoji="0" lang="en-US" altLang="x-none"/>
          </a:p>
        </p:txBody>
      </p:sp>
    </p:spTree>
    <p:extLst>
      <p:ext uri="{BB962C8B-B14F-4D97-AF65-F5344CB8AC3E}">
        <p14:creationId xmlns:p14="http://schemas.microsoft.com/office/powerpoint/2010/main" val="25276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ECB972-32A2-864D-BD85-BA97C1F24CCF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x-none">
              <a:ea typeface="SimSun" charset="-122"/>
            </a:endParaRPr>
          </a:p>
        </p:txBody>
      </p:sp>
      <p:sp>
        <p:nvSpPr>
          <p:cNvPr id="1054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54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Roll, pitch and yaw.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Have the kids do the 3-axis model with thumb, pointer finger and middle finger. 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Thumb points up (roll)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Index finger points forward (pitch)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Middle finger points to the side (yaw)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Rotate by turning the hand around each of the fingers.</a:t>
            </a:r>
          </a:p>
        </p:txBody>
      </p:sp>
    </p:spTree>
    <p:extLst>
      <p:ext uri="{BB962C8B-B14F-4D97-AF65-F5344CB8AC3E}">
        <p14:creationId xmlns:p14="http://schemas.microsoft.com/office/powerpoint/2010/main" val="67182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08246-A484-4897-AA19-2AF0F71B769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51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Pitch = Elevator; Roll = Ailerons; Yaw = Rudder</a:t>
            </a:r>
          </a:p>
        </p:txBody>
      </p:sp>
    </p:spTree>
    <p:extLst>
      <p:ext uri="{BB962C8B-B14F-4D97-AF65-F5344CB8AC3E}">
        <p14:creationId xmlns:p14="http://schemas.microsoft.com/office/powerpoint/2010/main" val="198111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9BA909F-685A-0347-8FD8-5FE25F54DA23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x-none">
              <a:ea typeface="SimSun" charset="-122"/>
            </a:endParaRPr>
          </a:p>
        </p:txBody>
      </p:sp>
      <p:sp>
        <p:nvSpPr>
          <p:cNvPr id="1126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26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Everything in aviation is Compass Heading.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Magnetic heading, not true!</a:t>
            </a:r>
          </a:p>
        </p:txBody>
      </p:sp>
      <p:sp>
        <p:nvSpPr>
          <p:cNvPr id="167939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9pPr>
          </a:lstStyle>
          <a:p>
            <a:fld id="{17E37577-1955-E74A-9D55-CF1FEE14D5E4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/>
              <a:t>18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Depends on both Static Port AND Pitot Tube. Most aircraft have an alternate static switch.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“Knot” is a nautical mile per hour. Nautical miles are 15% greater than statute miles. (6008 ft. vs. 5280 ft.)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White arc is flap extension speed.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Green arc is normal operating speed.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Yellow arc is caution area - smooth air only.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Red line shows “never exceed” speed (</a:t>
            </a:r>
            <a:r>
              <a:rPr lang="en-US" sz="2000" dirty="0" err="1"/>
              <a:t>Vne</a:t>
            </a:r>
            <a:r>
              <a:rPr lang="en-US" sz="2000" dirty="0"/>
              <a:t>).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A170C2-B4E9-D246-97AE-7A337CFC4F6B}" type="slidenum">
              <a:rPr lang="en-US" altLang="x-none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0296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9000"/>
              </a:lnSpc>
            </a:pPr>
            <a:r>
              <a:rPr lang="en-US" dirty="0"/>
              <a:t>Artificial Horizon. Indicates pitch and roll.</a:t>
            </a:r>
          </a:p>
          <a:p>
            <a:pPr>
              <a:lnSpc>
                <a:spcPct val="89000"/>
              </a:lnSpc>
            </a:pPr>
            <a:r>
              <a:rPr lang="en-US" dirty="0"/>
              <a:t>Keep the blue over the brown.</a:t>
            </a:r>
          </a:p>
          <a:p>
            <a:pPr>
              <a:lnSpc>
                <a:spcPct val="89000"/>
              </a:lnSpc>
            </a:pPr>
            <a:r>
              <a:rPr lang="en-US" dirty="0"/>
              <a:t>Dot is the propeller, two horizontal bars are the wings.</a:t>
            </a:r>
          </a:p>
          <a:p>
            <a:pPr>
              <a:lnSpc>
                <a:spcPct val="89000"/>
              </a:lnSpc>
            </a:pPr>
            <a:r>
              <a:rPr lang="en-US" dirty="0"/>
              <a:t>Hash marks indicate bank angles.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A170C2-B4E9-D246-97AE-7A337CFC4F6B}" type="slidenum">
              <a:rPr lang="en-US" altLang="x-none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9644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Really two instruments</a:t>
            </a:r>
          </a:p>
          <a:p>
            <a:pPr>
              <a:lnSpc>
                <a:spcPct val="90000"/>
              </a:lnSpc>
            </a:pPr>
            <a:r>
              <a:rPr lang="en-US" sz="1800"/>
              <a:t>Miniature aircraft shows turn rate only - does </a:t>
            </a:r>
            <a:r>
              <a:rPr lang="en-US" sz="1800" u="sng"/>
              <a:t>not</a:t>
            </a:r>
            <a:r>
              <a:rPr lang="en-US" sz="1800"/>
              <a:t> show bank angle</a:t>
            </a:r>
          </a:p>
          <a:p>
            <a:pPr>
              <a:lnSpc>
                <a:spcPct val="90000"/>
              </a:lnSpc>
            </a:pPr>
            <a:r>
              <a:rPr lang="en-US" sz="1800"/>
              <a:t>Inclinometer shows quality of turn - Coordinated, slip, skid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A standard rate turn is 3 degrees per second. At 100 mph, approximately 15 degrees of bank will produce a standard rate turn.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If aircraft is not in coordinated flight, the ball will not be centered. The correction is to “step on the ball.”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A skid is to much rudder for the aileron input, and will be indicated by the ball displaced to the outside of the turn.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Conversely, a slip is not enough rudder for the aileron input, and will be indicated by the ball displaced to the inside of the turn.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4FA170C2-B4E9-D246-97AE-7A337CFC4F6B}" type="slidenum">
              <a:rPr lang="en-US" altLang="x-none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1103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Wright Bros – 1903.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In a bit over 20 years, went from 12 seconds to 33 hours!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Very similar to what you'll be flying in, about 20 minutes. Think about spending 33 hours in it!</a:t>
            </a: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98F4777-A723-FA4D-8240-C8FE716D1713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25955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9pPr>
          </a:lstStyle>
          <a:p>
            <a:fld id="{9361BDBD-1154-0B41-9FD7-EB30EB398995}" type="slidenum">
              <a:rPr lang="en-US" altLang="x-none" sz="1200">
                <a:solidFill>
                  <a:srgbClr val="000000"/>
                </a:solidFill>
                <a:latin typeface="Times New Roman" charset="0"/>
              </a:rPr>
              <a:pPr/>
              <a:t>23</a:t>
            </a:fld>
            <a:endParaRPr lang="en-US" altLang="x-none" sz="1200">
              <a:solidFill>
                <a:srgbClr val="000000"/>
              </a:solidFill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Most of your time should be looking out the window, not at the screens.</a:t>
            </a: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61F05F2-84CD-E943-99ED-B4808A6C62FA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Prop attaches to the crankshaft, the cylinders move the crankshaft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The prop is also an airfoil - turns power into thrust.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Why are engines air cooled? - weight - water is 8 pound per gallon.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Air is forced around the cylinders moving at hurricane speeds (90-200+ mph)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Gliders - Miracle on the Hudson - a 737 became a glider and landed. It was under complete control and did not crash, did no hurt anyone (much).</a:t>
            </a: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6AAD5D-90AD-BC42-9C83-E64E7E7BF826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09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860ECB-873C-4D44-83D7-D543673DD298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x-none">
              <a:ea typeface="SimSun" charset="-122"/>
            </a:endParaRPr>
          </a:p>
        </p:txBody>
      </p:sp>
      <p:sp>
        <p:nvSpPr>
          <p:cNvPr id="1044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44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Get variety of answers from the kids.</a:t>
            </a:r>
          </a:p>
        </p:txBody>
      </p:sp>
    </p:spTree>
    <p:extLst>
      <p:ext uri="{BB962C8B-B14F-4D97-AF65-F5344CB8AC3E}">
        <p14:creationId xmlns:p14="http://schemas.microsoft.com/office/powerpoint/2010/main" val="989443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C125266-A07C-D54A-8339-549568EE032A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3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2820903-20CB-8948-B790-3EAA4D15B2F3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x-none">
              <a:ea typeface="SimSun" charset="-122"/>
            </a:endParaRPr>
          </a:p>
        </p:txBody>
      </p:sp>
      <p:sp>
        <p:nvSpPr>
          <p:cNvPr id="1075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75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1258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2820903-20CB-8948-B790-3EAA4D15B2F3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x-none">
              <a:ea typeface="SimSun" charset="-122"/>
            </a:endParaRPr>
          </a:p>
        </p:txBody>
      </p:sp>
      <p:sp>
        <p:nvSpPr>
          <p:cNvPr id="1075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075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38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Early airplanes of wood. What happens when wood gets or and/or wet? It gets weak.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WW2 - aluminum - very light and very strong.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Composite - 2 or more materials - All Airbus, Boeing 787, Cirrus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Woven fabric with glue - much like my shirt.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All sorts of things that used to be made of metal are now composites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 </a:t>
            </a:r>
          </a:p>
          <a:p>
            <a:r>
              <a:rPr lang="en-US" sz="1200" b="1" i="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The shape defines the strength, not the amount of materials. 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Like drywall - the wood framing is rather flimsy but when you put the drywall up, the structure is very strong.</a:t>
            </a: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42E78E-110D-7847-BCCB-BD2A84313FDF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878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Ribs attach to the spar. 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8BB89B4-323F-294F-84A1-8E24D7484C21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It's the structure, the shape, that provides the strength. 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Holes in the ribs to reduce the weight.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Duct Tape airplane.</a:t>
            </a: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Pass around the rib – note the curved edges and rims – make it structurally stronger!</a:t>
            </a: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460E82D-A649-824F-95A2-EE634E49638F}" type="slidenum">
              <a:rPr lang="en-US" altLang="x-none">
                <a:ea typeface="SimSun" charset="-122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x-none"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5965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DDA883-0E61-D248-9A53-D27EB9DC42EF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  <a:ea typeface="ＭＳ Ｐゴシック" charset="-128"/>
              </a:rPr>
              <a:t>Use model of the cross section of the wing. This is an airfoil.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Bernoulli - lived 100s of years ago, knew nothing of aviation but discovered air moves faster over a curved surface - like a wing (airfoil)</a:t>
            </a:r>
          </a:p>
          <a:p>
            <a:endParaRPr lang="en-US" sz="1200" kern="1200">
              <a:solidFill>
                <a:srgbClr val="000000"/>
              </a:solidFill>
              <a:effectLst/>
              <a:latin typeface="Times New Roman" pitchFamily="16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Because there's more distance on the top of a curved wing, the air must move faster than the air below the wing because the air wants to meet at the back edge of the wing. </a:t>
            </a:r>
          </a:p>
          <a:p>
            <a:endParaRPr lang="en-US" sz="1200" kern="1200">
              <a:solidFill>
                <a:srgbClr val="000000"/>
              </a:solidFill>
              <a:effectLst/>
              <a:latin typeface="Times New Roman" pitchFamily="16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As air speeds up, it loses pressure. 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As a wing goes thru the air, it splits the airstream.</a:t>
            </a:r>
          </a:p>
          <a:p>
            <a:r>
              <a:rPr lang="en-US" sz="1200" kern="1200">
                <a:solidFill>
                  <a:srgbClr val="000000"/>
                </a:solidFill>
                <a:effectLst/>
                <a:latin typeface="Times New Roman" pitchFamily="16" charset="0"/>
                <a:ea typeface="ＭＳ Ｐゴシック" charset="0"/>
                <a:cs typeface="ＭＳ Ｐゴシック" charset="0"/>
              </a:rPr>
              <a:t>So the top of the wing is lower air pressure than the bottom. 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  <a:p>
            <a:r>
              <a:rPr lang="en-US" altLang="x-none">
                <a:latin typeface="Times New Roman" charset="0"/>
                <a:ea typeface="ＭＳ Ｐゴシック" charset="-128"/>
              </a:rPr>
              <a:t>If you're going to pursue something like aeronautical engineering, you'll probably spend a semester studying this.</a:t>
            </a:r>
          </a:p>
          <a:p>
            <a:endParaRPr lang="en-US" altLang="x-none">
              <a:latin typeface="Times New Roman" charset="0"/>
              <a:ea typeface="ＭＳ Ｐゴシック" charset="-128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6014DCF-589E-514A-8375-04627D62B93E}" type="slidenum">
              <a:rPr lang="en-US" altLang="x-none">
                <a:solidFill>
                  <a:schemeClr val="tx1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x-none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09B1A-7A86-3C44-BF3A-8F6306FA254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6832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5FB57-31AF-304C-8738-2C50383AE72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512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1998663" cy="5713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3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0EE30-381A-3A4C-9F5D-35055486B75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481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D15DA-2818-3446-9A10-08984719504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895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3F96F0-A774-D74C-A5A4-396A9C4541E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36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08413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013" y="1905000"/>
            <a:ext cx="3810000" cy="4113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5A0F1-A436-F647-B6FD-C2970E40FE0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085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46F2C-248C-CC45-ADF2-DFF8BD929EE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963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ED5A51-EA00-2049-A9F8-C0F59821662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253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58FE0-8AA5-D142-81CC-389F7E8445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47621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7C709-B83B-604F-8D5D-7E38460BF0C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245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6CD36-F1A8-9E4D-A216-C350DB27318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648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"/>
          <p:cNvGrpSpPr>
            <a:grpSpLocks/>
          </p:cNvGrpSpPr>
          <p:nvPr/>
        </p:nvGrpSpPr>
        <p:grpSpPr bwMode="auto">
          <a:xfrm>
            <a:off x="0" y="0"/>
            <a:ext cx="9142413" cy="6856413"/>
            <a:chOff x="0" y="0"/>
            <a:chExt cx="5759" cy="4319"/>
          </a:xfrm>
        </p:grpSpPr>
        <p:grpSp>
          <p:nvGrpSpPr>
            <p:cNvPr id="1032" name="Group 2"/>
            <p:cNvGrpSpPr>
              <a:grpSpLocks/>
            </p:cNvGrpSpPr>
            <p:nvPr/>
          </p:nvGrpSpPr>
          <p:grpSpPr bwMode="auto">
            <a:xfrm>
              <a:off x="0" y="0"/>
              <a:ext cx="5759" cy="4319"/>
              <a:chOff x="0" y="0"/>
              <a:chExt cx="5759" cy="4319"/>
            </a:xfrm>
          </p:grpSpPr>
          <p:grpSp>
            <p:nvGrpSpPr>
              <p:cNvPr id="1039" name="Group 3"/>
              <p:cNvGrpSpPr>
                <a:grpSpLocks/>
              </p:cNvGrpSpPr>
              <p:nvPr/>
            </p:nvGrpSpPr>
            <p:grpSpPr bwMode="auto">
              <a:xfrm>
                <a:off x="0" y="192"/>
                <a:ext cx="5759" cy="4031"/>
                <a:chOff x="0" y="192"/>
                <a:chExt cx="5759" cy="4031"/>
              </a:xfrm>
            </p:grpSpPr>
            <p:sp>
              <p:nvSpPr>
                <p:cNvPr id="1070" name="Line 4"/>
                <p:cNvSpPr>
                  <a:spLocks noChangeShapeType="1"/>
                </p:cNvSpPr>
                <p:nvPr/>
              </p:nvSpPr>
              <p:spPr bwMode="auto">
                <a:xfrm>
                  <a:off x="0" y="19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1" name="Line 5"/>
                <p:cNvSpPr>
                  <a:spLocks noChangeShapeType="1"/>
                </p:cNvSpPr>
                <p:nvPr/>
              </p:nvSpPr>
              <p:spPr bwMode="auto">
                <a:xfrm>
                  <a:off x="0" y="38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2" name="Line 6"/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3" name="Line 7"/>
                <p:cNvSpPr>
                  <a:spLocks noChangeShapeType="1"/>
                </p:cNvSpPr>
                <p:nvPr/>
              </p:nvSpPr>
              <p:spPr bwMode="auto">
                <a:xfrm>
                  <a:off x="0" y="768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4" name="Line 8"/>
                <p:cNvSpPr>
                  <a:spLocks noChangeShapeType="1"/>
                </p:cNvSpPr>
                <p:nvPr/>
              </p:nvSpPr>
              <p:spPr bwMode="auto">
                <a:xfrm>
                  <a:off x="0" y="960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5" name="Line 9"/>
                <p:cNvSpPr>
                  <a:spLocks noChangeShapeType="1"/>
                </p:cNvSpPr>
                <p:nvPr/>
              </p:nvSpPr>
              <p:spPr bwMode="auto">
                <a:xfrm>
                  <a:off x="0" y="115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" name="Line 10"/>
                <p:cNvSpPr>
                  <a:spLocks noChangeShapeType="1"/>
                </p:cNvSpPr>
                <p:nvPr/>
              </p:nvSpPr>
              <p:spPr bwMode="auto">
                <a:xfrm>
                  <a:off x="0" y="134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7" name="Line 11"/>
                <p:cNvSpPr>
                  <a:spLocks noChangeShapeType="1"/>
                </p:cNvSpPr>
                <p:nvPr/>
              </p:nvSpPr>
              <p:spPr bwMode="auto">
                <a:xfrm>
                  <a:off x="0" y="1536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8" name="Line 12"/>
                <p:cNvSpPr>
                  <a:spLocks noChangeShapeType="1"/>
                </p:cNvSpPr>
                <p:nvPr/>
              </p:nvSpPr>
              <p:spPr bwMode="auto">
                <a:xfrm>
                  <a:off x="0" y="1728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9" name="Line 13"/>
                <p:cNvSpPr>
                  <a:spLocks noChangeShapeType="1"/>
                </p:cNvSpPr>
                <p:nvPr/>
              </p:nvSpPr>
              <p:spPr bwMode="auto">
                <a:xfrm>
                  <a:off x="0" y="1920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0" name="Line 14"/>
                <p:cNvSpPr>
                  <a:spLocks noChangeShapeType="1"/>
                </p:cNvSpPr>
                <p:nvPr/>
              </p:nvSpPr>
              <p:spPr bwMode="auto">
                <a:xfrm>
                  <a:off x="0" y="211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1" name="Line 15"/>
                <p:cNvSpPr>
                  <a:spLocks noChangeShapeType="1"/>
                </p:cNvSpPr>
                <p:nvPr/>
              </p:nvSpPr>
              <p:spPr bwMode="auto">
                <a:xfrm>
                  <a:off x="0" y="230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2" name="Line 16"/>
                <p:cNvSpPr>
                  <a:spLocks noChangeShapeType="1"/>
                </p:cNvSpPr>
                <p:nvPr/>
              </p:nvSpPr>
              <p:spPr bwMode="auto">
                <a:xfrm>
                  <a:off x="0" y="2496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Line 17"/>
                <p:cNvSpPr>
                  <a:spLocks noChangeShapeType="1"/>
                </p:cNvSpPr>
                <p:nvPr/>
              </p:nvSpPr>
              <p:spPr bwMode="auto">
                <a:xfrm>
                  <a:off x="0" y="2688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Line 18"/>
                <p:cNvSpPr>
                  <a:spLocks noChangeShapeType="1"/>
                </p:cNvSpPr>
                <p:nvPr/>
              </p:nvSpPr>
              <p:spPr bwMode="auto">
                <a:xfrm>
                  <a:off x="0" y="2880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Line 19"/>
                <p:cNvSpPr>
                  <a:spLocks noChangeShapeType="1"/>
                </p:cNvSpPr>
                <p:nvPr/>
              </p:nvSpPr>
              <p:spPr bwMode="auto">
                <a:xfrm>
                  <a:off x="0" y="307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Line 20"/>
                <p:cNvSpPr>
                  <a:spLocks noChangeShapeType="1"/>
                </p:cNvSpPr>
                <p:nvPr/>
              </p:nvSpPr>
              <p:spPr bwMode="auto">
                <a:xfrm>
                  <a:off x="0" y="326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7" name="Line 21"/>
                <p:cNvSpPr>
                  <a:spLocks noChangeShapeType="1"/>
                </p:cNvSpPr>
                <p:nvPr/>
              </p:nvSpPr>
              <p:spPr bwMode="auto">
                <a:xfrm>
                  <a:off x="0" y="3456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8" name="Line 22"/>
                <p:cNvSpPr>
                  <a:spLocks noChangeShapeType="1"/>
                </p:cNvSpPr>
                <p:nvPr/>
              </p:nvSpPr>
              <p:spPr bwMode="auto">
                <a:xfrm>
                  <a:off x="0" y="3648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9" name="Line 23"/>
                <p:cNvSpPr>
                  <a:spLocks noChangeShapeType="1"/>
                </p:cNvSpPr>
                <p:nvPr/>
              </p:nvSpPr>
              <p:spPr bwMode="auto">
                <a:xfrm>
                  <a:off x="0" y="3840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" name="Line 24"/>
                <p:cNvSpPr>
                  <a:spLocks noChangeShapeType="1"/>
                </p:cNvSpPr>
                <p:nvPr/>
              </p:nvSpPr>
              <p:spPr bwMode="auto">
                <a:xfrm>
                  <a:off x="0" y="4032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1" name="Line 25"/>
                <p:cNvSpPr>
                  <a:spLocks noChangeShapeType="1"/>
                </p:cNvSpPr>
                <p:nvPr/>
              </p:nvSpPr>
              <p:spPr bwMode="auto">
                <a:xfrm>
                  <a:off x="0" y="4224"/>
                  <a:ext cx="5759" cy="0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40" name="Group 26"/>
              <p:cNvGrpSpPr>
                <a:grpSpLocks/>
              </p:cNvGrpSpPr>
              <p:nvPr/>
            </p:nvGrpSpPr>
            <p:grpSpPr bwMode="auto">
              <a:xfrm>
                <a:off x="192" y="0"/>
                <a:ext cx="5375" cy="4319"/>
                <a:chOff x="192" y="0"/>
                <a:chExt cx="5375" cy="4319"/>
              </a:xfrm>
            </p:grpSpPr>
            <p:sp>
              <p:nvSpPr>
                <p:cNvPr id="1041" name="Line 27"/>
                <p:cNvSpPr>
                  <a:spLocks noChangeShapeType="1"/>
                </p:cNvSpPr>
                <p:nvPr/>
              </p:nvSpPr>
              <p:spPr bwMode="auto">
                <a:xfrm>
                  <a:off x="19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2" name="Line 28"/>
                <p:cNvSpPr>
                  <a:spLocks noChangeShapeType="1"/>
                </p:cNvSpPr>
                <p:nvPr/>
              </p:nvSpPr>
              <p:spPr bwMode="auto">
                <a:xfrm>
                  <a:off x="38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3" name="Line 29"/>
                <p:cNvSpPr>
                  <a:spLocks noChangeShapeType="1"/>
                </p:cNvSpPr>
                <p:nvPr/>
              </p:nvSpPr>
              <p:spPr bwMode="auto">
                <a:xfrm>
                  <a:off x="57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4" name="Line 30"/>
                <p:cNvSpPr>
                  <a:spLocks noChangeShapeType="1"/>
                </p:cNvSpPr>
                <p:nvPr/>
              </p:nvSpPr>
              <p:spPr bwMode="auto">
                <a:xfrm>
                  <a:off x="76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5" name="Line 31"/>
                <p:cNvSpPr>
                  <a:spLocks noChangeShapeType="1"/>
                </p:cNvSpPr>
                <p:nvPr/>
              </p:nvSpPr>
              <p:spPr bwMode="auto">
                <a:xfrm>
                  <a:off x="96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6" name="Line 32"/>
                <p:cNvSpPr>
                  <a:spLocks noChangeShapeType="1"/>
                </p:cNvSpPr>
                <p:nvPr/>
              </p:nvSpPr>
              <p:spPr bwMode="auto">
                <a:xfrm>
                  <a:off x="115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7" name="Line 33"/>
                <p:cNvSpPr>
                  <a:spLocks noChangeShapeType="1"/>
                </p:cNvSpPr>
                <p:nvPr/>
              </p:nvSpPr>
              <p:spPr bwMode="auto">
                <a:xfrm>
                  <a:off x="134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8" name="Line 34"/>
                <p:cNvSpPr>
                  <a:spLocks noChangeShapeType="1"/>
                </p:cNvSpPr>
                <p:nvPr/>
              </p:nvSpPr>
              <p:spPr bwMode="auto">
                <a:xfrm>
                  <a:off x="153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49" name="Line 35"/>
                <p:cNvSpPr>
                  <a:spLocks noChangeShapeType="1"/>
                </p:cNvSpPr>
                <p:nvPr/>
              </p:nvSpPr>
              <p:spPr bwMode="auto">
                <a:xfrm>
                  <a:off x="172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0" name="Line 36"/>
                <p:cNvSpPr>
                  <a:spLocks noChangeShapeType="1"/>
                </p:cNvSpPr>
                <p:nvPr/>
              </p:nvSpPr>
              <p:spPr bwMode="auto">
                <a:xfrm>
                  <a:off x="192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1" name="Line 37"/>
                <p:cNvSpPr>
                  <a:spLocks noChangeShapeType="1"/>
                </p:cNvSpPr>
                <p:nvPr/>
              </p:nvSpPr>
              <p:spPr bwMode="auto">
                <a:xfrm>
                  <a:off x="211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2" name="Line 38"/>
                <p:cNvSpPr>
                  <a:spLocks noChangeShapeType="1"/>
                </p:cNvSpPr>
                <p:nvPr/>
              </p:nvSpPr>
              <p:spPr bwMode="auto">
                <a:xfrm>
                  <a:off x="230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3" name="Line 39"/>
                <p:cNvSpPr>
                  <a:spLocks noChangeShapeType="1"/>
                </p:cNvSpPr>
                <p:nvPr/>
              </p:nvSpPr>
              <p:spPr bwMode="auto">
                <a:xfrm>
                  <a:off x="249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4" name="Line 40"/>
                <p:cNvSpPr>
                  <a:spLocks noChangeShapeType="1"/>
                </p:cNvSpPr>
                <p:nvPr/>
              </p:nvSpPr>
              <p:spPr bwMode="auto">
                <a:xfrm>
                  <a:off x="268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" name="Line 41"/>
                <p:cNvSpPr>
                  <a:spLocks noChangeShapeType="1"/>
                </p:cNvSpPr>
                <p:nvPr/>
              </p:nvSpPr>
              <p:spPr bwMode="auto">
                <a:xfrm>
                  <a:off x="288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6" name="Line 42"/>
                <p:cNvSpPr>
                  <a:spLocks noChangeShapeType="1"/>
                </p:cNvSpPr>
                <p:nvPr/>
              </p:nvSpPr>
              <p:spPr bwMode="auto">
                <a:xfrm>
                  <a:off x="307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7" name="Line 43"/>
                <p:cNvSpPr>
                  <a:spLocks noChangeShapeType="1"/>
                </p:cNvSpPr>
                <p:nvPr/>
              </p:nvSpPr>
              <p:spPr bwMode="auto">
                <a:xfrm>
                  <a:off x="326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" name="Line 44"/>
                <p:cNvSpPr>
                  <a:spLocks noChangeShapeType="1"/>
                </p:cNvSpPr>
                <p:nvPr/>
              </p:nvSpPr>
              <p:spPr bwMode="auto">
                <a:xfrm>
                  <a:off x="345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9" name="Line 45"/>
                <p:cNvSpPr>
                  <a:spLocks noChangeShapeType="1"/>
                </p:cNvSpPr>
                <p:nvPr/>
              </p:nvSpPr>
              <p:spPr bwMode="auto">
                <a:xfrm>
                  <a:off x="364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0" name="Line 46"/>
                <p:cNvSpPr>
                  <a:spLocks noChangeShapeType="1"/>
                </p:cNvSpPr>
                <p:nvPr/>
              </p:nvSpPr>
              <p:spPr bwMode="auto">
                <a:xfrm>
                  <a:off x="384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1" name="Line 47"/>
                <p:cNvSpPr>
                  <a:spLocks noChangeShapeType="1"/>
                </p:cNvSpPr>
                <p:nvPr/>
              </p:nvSpPr>
              <p:spPr bwMode="auto">
                <a:xfrm>
                  <a:off x="403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2" name="Line 48"/>
                <p:cNvSpPr>
                  <a:spLocks noChangeShapeType="1"/>
                </p:cNvSpPr>
                <p:nvPr/>
              </p:nvSpPr>
              <p:spPr bwMode="auto">
                <a:xfrm>
                  <a:off x="422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3" name="Line 49"/>
                <p:cNvSpPr>
                  <a:spLocks noChangeShapeType="1"/>
                </p:cNvSpPr>
                <p:nvPr/>
              </p:nvSpPr>
              <p:spPr bwMode="auto">
                <a:xfrm>
                  <a:off x="441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4" name="Line 50"/>
                <p:cNvSpPr>
                  <a:spLocks noChangeShapeType="1"/>
                </p:cNvSpPr>
                <p:nvPr/>
              </p:nvSpPr>
              <p:spPr bwMode="auto">
                <a:xfrm>
                  <a:off x="460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5" name="Line 51"/>
                <p:cNvSpPr>
                  <a:spLocks noChangeShapeType="1"/>
                </p:cNvSpPr>
                <p:nvPr/>
              </p:nvSpPr>
              <p:spPr bwMode="auto">
                <a:xfrm>
                  <a:off x="4800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6" name="Line 52"/>
                <p:cNvSpPr>
                  <a:spLocks noChangeShapeType="1"/>
                </p:cNvSpPr>
                <p:nvPr/>
              </p:nvSpPr>
              <p:spPr bwMode="auto">
                <a:xfrm>
                  <a:off x="4992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7" name="Line 53"/>
                <p:cNvSpPr>
                  <a:spLocks noChangeShapeType="1"/>
                </p:cNvSpPr>
                <p:nvPr/>
              </p:nvSpPr>
              <p:spPr bwMode="auto">
                <a:xfrm>
                  <a:off x="5184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8" name="Line 54"/>
                <p:cNvSpPr>
                  <a:spLocks noChangeShapeType="1"/>
                </p:cNvSpPr>
                <p:nvPr/>
              </p:nvSpPr>
              <p:spPr bwMode="auto">
                <a:xfrm>
                  <a:off x="5376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9" name="Line 55"/>
                <p:cNvSpPr>
                  <a:spLocks noChangeShapeType="1"/>
                </p:cNvSpPr>
                <p:nvPr/>
              </p:nvSpPr>
              <p:spPr bwMode="auto">
                <a:xfrm>
                  <a:off x="5568" y="0"/>
                  <a:ext cx="0" cy="4319"/>
                </a:xfrm>
                <a:prstGeom prst="line">
                  <a:avLst/>
                </a:prstGeom>
                <a:noFill/>
                <a:ln w="9360" cap="sq">
                  <a:solidFill>
                    <a:srgbClr val="CFDBFD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033" name="Rectangle 56"/>
            <p:cNvSpPr>
              <a:spLocks noChangeArrowheads="1"/>
            </p:cNvSpPr>
            <p:nvPr/>
          </p:nvSpPr>
          <p:spPr bwMode="auto">
            <a:xfrm>
              <a:off x="2112" y="0"/>
              <a:ext cx="3647" cy="95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charset="0"/>
                <a:buNone/>
              </a:pPr>
              <a:endParaRPr lang="en-US" altLang="x-none"/>
            </a:p>
          </p:txBody>
        </p:sp>
        <p:sp>
          <p:nvSpPr>
            <p:cNvPr id="1034" name="Line 57"/>
            <p:cNvSpPr>
              <a:spLocks noChangeShapeType="1"/>
            </p:cNvSpPr>
            <p:nvPr/>
          </p:nvSpPr>
          <p:spPr bwMode="auto">
            <a:xfrm>
              <a:off x="5568" y="0"/>
              <a:ext cx="0" cy="1487"/>
            </a:xfrm>
            <a:prstGeom prst="line">
              <a:avLst/>
            </a:prstGeom>
            <a:noFill/>
            <a:ln w="9360" cap="sq">
              <a:solidFill>
                <a:srgbClr val="6F89F7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35" name="Group 58"/>
            <p:cNvGrpSpPr>
              <a:grpSpLocks/>
            </p:cNvGrpSpPr>
            <p:nvPr/>
          </p:nvGrpSpPr>
          <p:grpSpPr bwMode="auto">
            <a:xfrm>
              <a:off x="261" y="892"/>
              <a:ext cx="1123" cy="1463"/>
              <a:chOff x="261" y="892"/>
              <a:chExt cx="1123" cy="1463"/>
            </a:xfrm>
          </p:grpSpPr>
          <p:sp>
            <p:nvSpPr>
              <p:cNvPr id="1036" name="Line 59"/>
              <p:cNvSpPr>
                <a:spLocks noChangeShapeType="1"/>
              </p:cNvSpPr>
              <p:nvPr/>
            </p:nvSpPr>
            <p:spPr bwMode="auto">
              <a:xfrm flipH="1">
                <a:off x="260" y="953"/>
                <a:ext cx="1125" cy="0"/>
              </a:xfrm>
              <a:prstGeom prst="line">
                <a:avLst/>
              </a:prstGeom>
              <a:noFill/>
              <a:ln w="9360" cap="sq">
                <a:solidFill>
                  <a:srgbClr val="6F89F7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" name="Line 60"/>
              <p:cNvSpPr>
                <a:spLocks noChangeShapeType="1"/>
              </p:cNvSpPr>
              <p:nvPr/>
            </p:nvSpPr>
            <p:spPr bwMode="auto">
              <a:xfrm>
                <a:off x="383" y="894"/>
                <a:ext cx="0" cy="1461"/>
              </a:xfrm>
              <a:prstGeom prst="line">
                <a:avLst/>
              </a:prstGeom>
              <a:noFill/>
              <a:ln w="9360" cap="sq">
                <a:solidFill>
                  <a:srgbClr val="6F89F7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61"/>
              <p:cNvSpPr>
                <a:spLocks noChangeArrowheads="1"/>
              </p:cNvSpPr>
              <p:nvPr/>
            </p:nvSpPr>
            <p:spPr bwMode="auto">
              <a:xfrm flipH="1">
                <a:off x="322" y="892"/>
                <a:ext cx="121" cy="121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360" cap="sq">
                <a:solidFill>
                  <a:srgbClr val="6F89F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0813" cy="114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title text format</a:t>
            </a:r>
          </a:p>
        </p:txBody>
      </p:sp>
      <p:sp>
        <p:nvSpPr>
          <p:cNvPr id="1028" name="Rectangle 6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0813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/>
              <a:t>Click to edit the outline text format</a:t>
            </a:r>
          </a:p>
          <a:p>
            <a:pPr lvl="1"/>
            <a:r>
              <a:rPr lang="en-GB" altLang="x-none"/>
              <a:t>Second Outline Level</a:t>
            </a:r>
          </a:p>
          <a:p>
            <a:pPr lvl="2"/>
            <a:r>
              <a:rPr lang="en-GB" altLang="x-none"/>
              <a:t>Third Outline Level</a:t>
            </a:r>
          </a:p>
          <a:p>
            <a:pPr lvl="3"/>
            <a:r>
              <a:rPr lang="en-GB" altLang="x-none"/>
              <a:t>Fourth Outline Level</a:t>
            </a:r>
          </a:p>
          <a:p>
            <a:pPr lvl="4"/>
            <a:r>
              <a:rPr lang="en-GB" altLang="x-none"/>
              <a:t>Fifth Outline Level</a:t>
            </a:r>
          </a:p>
          <a:p>
            <a:pPr lvl="4"/>
            <a:r>
              <a:rPr lang="en-GB" altLang="x-none"/>
              <a:t>Sixth Outline Level</a:t>
            </a:r>
          </a:p>
          <a:p>
            <a:pPr lvl="4"/>
            <a:r>
              <a:rPr lang="en-GB" altLang="x-none"/>
              <a:t>Seventh Outline Level</a:t>
            </a:r>
          </a:p>
          <a:p>
            <a:pPr lvl="4"/>
            <a:r>
              <a:rPr lang="en-GB" altLang="x-none"/>
              <a:t>Eighth Outline Level</a:t>
            </a:r>
          </a:p>
          <a:p>
            <a:pPr lvl="4"/>
            <a:r>
              <a:rPr lang="en-GB" altLang="x-none"/>
              <a:t>Ninth Outline Level</a:t>
            </a:r>
          </a:p>
        </p:txBody>
      </p:sp>
      <p:sp>
        <p:nvSpPr>
          <p:cNvPr id="1029" name="Text Box 64"/>
          <p:cNvSpPr txBox="1"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30" name="Text Box 65"/>
          <p:cNvSpPr txBox="1"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altLang="x-none"/>
          </a:p>
        </p:txBody>
      </p:sp>
      <p:sp>
        <p:nvSpPr>
          <p:cNvPr id="1090" name="Rectangle 66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defRPr>
                <a:solidFill>
                  <a:srgbClr val="C70533"/>
                </a:solidFill>
              </a:defRPr>
            </a:lvl1pPr>
          </a:lstStyle>
          <a:p>
            <a:pPr>
              <a:defRPr/>
            </a:pPr>
            <a:fld id="{972AEE92-CFCC-7C4F-A264-55F3032D24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+mj-lt"/>
          <a:ea typeface="+mj-ea"/>
          <a:cs typeface="SimSun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Tahoma" pitchFamily="32" charset="0"/>
          <a:ea typeface="SimSun" charset="-122"/>
          <a:cs typeface="SimSun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Tahoma" pitchFamily="32" charset="0"/>
          <a:ea typeface="SimSun" charset="-122"/>
          <a:cs typeface="SimSun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Tahoma" pitchFamily="32" charset="0"/>
          <a:ea typeface="SimSun" charset="-122"/>
          <a:cs typeface="SimSun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660066"/>
          </a:solidFill>
          <a:latin typeface="Tahoma" pitchFamily="32" charset="0"/>
          <a:ea typeface="SimSun" charset="-122"/>
          <a:cs typeface="SimSun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660066"/>
          </a:solidFill>
          <a:latin typeface="Tahoma" pitchFamily="32" charset="0"/>
          <a:ea typeface="SimSun" charset="-122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660066"/>
          </a:solidFill>
          <a:latin typeface="Tahoma" pitchFamily="32" charset="0"/>
          <a:ea typeface="SimSun" charset="-122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660066"/>
          </a:solidFill>
          <a:latin typeface="Tahoma" pitchFamily="32" charset="0"/>
          <a:ea typeface="SimSun" charset="-122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660066"/>
          </a:solidFill>
          <a:latin typeface="Tahoma" pitchFamily="32" charset="0"/>
          <a:ea typeface="SimSun" charset="-122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40458C"/>
          </a:solidFill>
          <a:latin typeface="+mn-lt"/>
          <a:ea typeface="+mn-ea"/>
          <a:cs typeface="SimSun" charset="0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40458C"/>
          </a:solidFill>
          <a:latin typeface="+mn-lt"/>
          <a:ea typeface="+mn-ea"/>
          <a:cs typeface="SimSun" charset="0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40458C"/>
          </a:solidFill>
          <a:latin typeface="+mn-lt"/>
          <a:ea typeface="+mn-ea"/>
          <a:cs typeface="SimSun" charset="0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40458C"/>
          </a:solidFill>
          <a:latin typeface="+mn-lt"/>
          <a:ea typeface="+mn-ea"/>
          <a:cs typeface="SimSun" charset="0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40458C"/>
          </a:solidFill>
          <a:latin typeface="+mn-lt"/>
          <a:ea typeface="+mn-ea"/>
          <a:cs typeface="SimSun" charset="0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40458C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40458C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40458C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40458C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Ryan NYP </a:t>
            </a:r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Spirit of St. Louis</a:t>
            </a:r>
            <a:r>
              <a:rPr lang="en-US" altLang="en-US">
                <a:ea typeface="ＭＳ Ｐゴシック" charset="-128"/>
              </a:rPr>
              <a:t>”</a:t>
            </a:r>
            <a:endParaRPr lang="en-US" altLang="x-none">
              <a:ea typeface="ＭＳ Ｐゴシック" charset="-128"/>
            </a:endParaRPr>
          </a:p>
        </p:txBody>
      </p:sp>
      <p:pic>
        <p:nvPicPr>
          <p:cNvPr id="90114" name="Picture 1027" descr="spirit of stlou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92480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Forces Acting on an Aircraft</a:t>
            </a:r>
          </a:p>
        </p:txBody>
      </p:sp>
      <p:pic>
        <p:nvPicPr>
          <p:cNvPr id="77826" name="Picture 4" descr="forces_in_fligh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7791450" cy="385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ext Box 5"/>
          <p:cNvSpPr txBox="1">
            <a:spLocks noChangeArrowheads="1"/>
          </p:cNvSpPr>
          <p:nvPr/>
        </p:nvSpPr>
        <p:spPr bwMode="auto">
          <a:xfrm>
            <a:off x="990600" y="6096000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>
                <a:solidFill>
                  <a:schemeClr val="tx1"/>
                </a:solidFill>
                <a:ea typeface="ＭＳ Ｐゴシック" charset="-128"/>
              </a:rPr>
              <a:t>For Level Flight, Forces must balance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0813" cy="6096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How Lift is Produced</a:t>
            </a:r>
          </a:p>
        </p:txBody>
      </p:sp>
      <p:sp>
        <p:nvSpPr>
          <p:cNvPr id="79874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763000" cy="4114800"/>
          </a:xfrm>
        </p:spPr>
        <p:txBody>
          <a:bodyPr/>
          <a:lstStyle/>
          <a:p>
            <a:pPr eaLnBrk="1" hangingPunct="1"/>
            <a:r>
              <a:rPr lang="en-US" altLang="x-none" sz="2400">
                <a:ea typeface="ＭＳ Ｐゴシック" charset="-128"/>
              </a:rPr>
              <a:t>2 related effects produce Lift: Bernoulli</a:t>
            </a:r>
            <a:r>
              <a:rPr lang="en-US" altLang="en-US" sz="2400">
                <a:ea typeface="ＭＳ Ｐゴシック" charset="-128"/>
              </a:rPr>
              <a:t>’</a:t>
            </a:r>
            <a:r>
              <a:rPr lang="en-US" altLang="x-none" sz="2400">
                <a:ea typeface="ＭＳ Ｐゴシック" charset="-128"/>
              </a:rPr>
              <a:t>s Principle &amp; Downwash</a:t>
            </a:r>
          </a:p>
          <a:p>
            <a:pPr eaLnBrk="1" hangingPunct="1"/>
            <a:r>
              <a:rPr lang="en-US" altLang="x-none" sz="2400">
                <a:ea typeface="ＭＳ Ｐゴシック" charset="-128"/>
              </a:rPr>
              <a:t>Daniel Bernoulli discovered: As air speeds up it loses pressure</a:t>
            </a:r>
          </a:p>
          <a:p>
            <a:pPr lvl="1" eaLnBrk="1" hangingPunct="1"/>
            <a:r>
              <a:rPr lang="en-US" altLang="x-none" sz="2200">
                <a:ea typeface="ＭＳ Ｐゴシック" charset="-128"/>
              </a:rPr>
              <a:t>Air naturally speeds up over the top of a wing (1738)</a:t>
            </a:r>
          </a:p>
          <a:p>
            <a:pPr lvl="1" eaLnBrk="1" hangingPunct="1"/>
            <a:r>
              <a:rPr lang="en-US" altLang="x-none" sz="2200">
                <a:ea typeface="ＭＳ Ｐゴシック" charset="-128"/>
              </a:rPr>
              <a:t>The higher pressure below  the wing lifts the plane</a:t>
            </a:r>
          </a:p>
          <a:p>
            <a:pPr eaLnBrk="1" hangingPunct="1"/>
            <a:r>
              <a:rPr lang="en-US" altLang="x-none" sz="2400">
                <a:ea typeface="ＭＳ Ｐゴシック" charset="-128"/>
              </a:rPr>
              <a:t>Downwash happens because of Newton</a:t>
            </a:r>
            <a:r>
              <a:rPr lang="en-US" altLang="en-US" sz="2400">
                <a:ea typeface="ＭＳ Ｐゴシック" charset="-128"/>
              </a:rPr>
              <a:t>’</a:t>
            </a:r>
            <a:r>
              <a:rPr lang="en-US" altLang="x-none" sz="2400">
                <a:ea typeface="ＭＳ Ｐゴシック" charset="-128"/>
              </a:rPr>
              <a:t>s 3</a:t>
            </a:r>
            <a:r>
              <a:rPr lang="en-US" altLang="x-none" sz="2400" baseline="30000">
                <a:ea typeface="ＭＳ Ｐゴシック" charset="-128"/>
              </a:rPr>
              <a:t>rd</a:t>
            </a:r>
            <a:r>
              <a:rPr lang="en-US" altLang="x-none" sz="2400">
                <a:ea typeface="ＭＳ Ｐゴシック" charset="-128"/>
              </a:rPr>
              <a:t> law of motion</a:t>
            </a:r>
          </a:p>
          <a:p>
            <a:pPr lvl="1" eaLnBrk="1" hangingPunct="1"/>
            <a:r>
              <a:rPr lang="en-US" altLang="x-none" sz="2100">
                <a:ea typeface="ＭＳ Ｐゴシック" charset="-128"/>
              </a:rPr>
              <a:t>For every action there is an equal and opposite reaction</a:t>
            </a:r>
          </a:p>
          <a:p>
            <a:pPr eaLnBrk="1" hangingPunct="1">
              <a:buFont typeface="Wingdings" charset="2"/>
              <a:buNone/>
            </a:pPr>
            <a:endParaRPr lang="en-US" altLang="x-none" sz="2200">
              <a:ea typeface="ＭＳ Ｐゴシック" charset="-128"/>
            </a:endParaRPr>
          </a:p>
        </p:txBody>
      </p:sp>
      <p:pic>
        <p:nvPicPr>
          <p:cNvPr id="79875" name="Picture 4" descr="li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3" b="15388"/>
          <a:stretch>
            <a:fillRect/>
          </a:stretch>
        </p:blipFill>
        <p:spPr bwMode="auto">
          <a:xfrm>
            <a:off x="1600200" y="4419600"/>
            <a:ext cx="6553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Wing </a:t>
            </a:r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Stall</a:t>
            </a:r>
            <a:r>
              <a:rPr lang="en-US" altLang="en-US">
                <a:ea typeface="ＭＳ Ｐゴシック" charset="-128"/>
              </a:rPr>
              <a:t>”</a:t>
            </a:r>
            <a:endParaRPr lang="en-US" altLang="x-none">
              <a:ea typeface="ＭＳ Ｐゴシック" charset="-128"/>
            </a:endParaRPr>
          </a:p>
        </p:txBody>
      </p:sp>
      <p:sp>
        <p:nvSpPr>
          <p:cNvPr id="81922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If the wing angle gets too high, the air </a:t>
            </a:r>
            <a:r>
              <a:rPr lang="en-US" altLang="en-US">
                <a:ea typeface="ＭＳ Ｐゴシック" charset="-128"/>
              </a:rPr>
              <a:t>“</a:t>
            </a:r>
            <a:r>
              <a:rPr lang="en-US" altLang="x-none">
                <a:ea typeface="ＭＳ Ｐゴシック" charset="-128"/>
              </a:rPr>
              <a:t>separates</a:t>
            </a:r>
            <a:r>
              <a:rPr lang="en-US" altLang="en-US">
                <a:ea typeface="ＭＳ Ｐゴシック" charset="-128"/>
              </a:rPr>
              <a:t>”</a:t>
            </a:r>
            <a:r>
              <a:rPr lang="en-US" altLang="x-none">
                <a:ea typeface="ＭＳ Ｐゴシック" charset="-128"/>
              </a:rPr>
              <a:t> and the wing stops producing lift.</a:t>
            </a:r>
          </a:p>
        </p:txBody>
      </p:sp>
      <p:graphicFrame>
        <p:nvGraphicFramePr>
          <p:cNvPr id="81923" name="Object 6"/>
          <p:cNvGraphicFramePr>
            <a:graphicFrameLocks noChangeAspect="1"/>
          </p:cNvGraphicFramePr>
          <p:nvPr/>
        </p:nvGraphicFramePr>
        <p:xfrm>
          <a:off x="2286000" y="3581400"/>
          <a:ext cx="4767263" cy="301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7860317" imgH="4965079" progId="Photoshop.Image.6">
                  <p:embed/>
                </p:oleObj>
              </mc:Choice>
              <mc:Fallback>
                <p:oleObj name="Image" r:id="rId3" imgW="7860317" imgH="4965079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581400"/>
                        <a:ext cx="4767263" cy="301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ext Box 1"/>
          <p:cNvSpPr txBox="1">
            <a:spLocks noChangeArrowheads="1"/>
          </p:cNvSpPr>
          <p:nvPr/>
        </p:nvSpPr>
        <p:spPr bwMode="auto">
          <a:xfrm>
            <a:off x="609600" y="533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Aircraft Stability &amp; Center of Gravity (CG)</a:t>
            </a:r>
          </a:p>
        </p:txBody>
      </p:sp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838200" y="1752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/>
              <a:t>The ability of an aircraft to fly straight and level</a:t>
            </a:r>
          </a:p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/>
              <a:t>You can be "Out of CG" either too far forward or too far back</a:t>
            </a:r>
          </a:p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/>
              <a:t>Heavy in front = difficult to takeoff or land</a:t>
            </a:r>
          </a:p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/>
              <a:t>Heavy in back = difficult to recover from a spin</a:t>
            </a:r>
          </a:p>
        </p:txBody>
      </p:sp>
    </p:spTree>
    <p:extLst>
      <p:ext uri="{BB962C8B-B14F-4D97-AF65-F5344CB8AC3E}">
        <p14:creationId xmlns:p14="http://schemas.microsoft.com/office/powerpoint/2010/main" val="1145791239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Aircraft Stability and Control</a:t>
            </a:r>
            <a:br>
              <a:rPr lang="en-US">
                <a:cs typeface="+mj-cs"/>
              </a:rPr>
            </a:br>
            <a:r>
              <a:rPr lang="en-US" sz="3600">
                <a:cs typeface="+mj-cs"/>
              </a:rPr>
              <a:t>Centrifugal Acceleration &amp; Roll</a:t>
            </a:r>
          </a:p>
        </p:txBody>
      </p:sp>
      <p:pic>
        <p:nvPicPr>
          <p:cNvPr id="83970" name="Picture 3" descr="Control Surface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772400" cy="49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628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ext Box 1"/>
          <p:cNvSpPr txBox="1">
            <a:spLocks noChangeArrowheads="1"/>
          </p:cNvSpPr>
          <p:nvPr/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Controlling the aircraft	</a:t>
            </a:r>
          </a:p>
        </p:txBody>
      </p:sp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838200" y="19050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/>
              <a:t> What allows the pilot to fly the airplane in directions other than straight and level?</a:t>
            </a:r>
          </a:p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/>
              <a:t> Roll – roll around (ailerons)</a:t>
            </a:r>
          </a:p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/>
              <a:t> Pitch – nose up &amp; down (yoke or stick)</a:t>
            </a:r>
          </a:p>
          <a:p>
            <a:pPr eaLnBrk="1" hangingPunct="1">
              <a:buClr>
                <a:srgbClr val="6F89F7"/>
              </a:buClr>
              <a:buSzPct val="110000"/>
              <a:buFont typeface="Times New Roman" charset="0"/>
              <a:buBlip>
                <a:blip r:embed="rId3"/>
              </a:buBlip>
            </a:pPr>
            <a:r>
              <a:rPr lang="en-US" altLang="x-none"/>
              <a:t> Yaw – swing left &amp; right (rudder)</a:t>
            </a:r>
          </a:p>
        </p:txBody>
      </p:sp>
    </p:spTree>
    <p:extLst>
      <p:ext uri="{BB962C8B-B14F-4D97-AF65-F5344CB8AC3E}">
        <p14:creationId xmlns:p14="http://schemas.microsoft.com/office/powerpoint/2010/main" val="540903796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6400" y="304800"/>
            <a:ext cx="56388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Pitch, Roll, and Yaw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8534400" cy="26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ext Box 1"/>
          <p:cNvSpPr txBox="1">
            <a:spLocks noChangeArrowheads="1"/>
          </p:cNvSpPr>
          <p:nvPr/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In the Cockpit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305800" cy="493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06563"/>
            <a:ext cx="6705600" cy="492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6" name="Rectangle 3"/>
          <p:cNvSpPr>
            <a:spLocks noChangeArrowheads="1"/>
          </p:cNvSpPr>
          <p:nvPr/>
        </p:nvSpPr>
        <p:spPr bwMode="auto">
          <a:xfrm>
            <a:off x="685800" y="228600"/>
            <a:ext cx="80772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SzPct val="100000"/>
            </a:pPr>
            <a:r>
              <a:rPr lang="en-US" altLang="x-none" sz="4400">
                <a:solidFill>
                  <a:srgbClr val="660066"/>
                </a:solidFill>
              </a:rPr>
              <a:t>Primary Flight Instruments</a:t>
            </a:r>
          </a:p>
          <a:p>
            <a:pPr algn="ctr" eaLnBrk="1" hangingPunct="1">
              <a:buSzPct val="100000"/>
            </a:pPr>
            <a:r>
              <a:rPr lang="en-US" altLang="x-none" sz="4400">
                <a:solidFill>
                  <a:srgbClr val="660066"/>
                </a:solidFill>
              </a:rPr>
              <a:t>The "Six Pack"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ChangeArrowheads="1"/>
          </p:cNvSpPr>
          <p:nvPr/>
        </p:nvSpPr>
        <p:spPr bwMode="auto">
          <a:xfrm>
            <a:off x="4876800" y="2006600"/>
            <a:ext cx="40386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Use the throttle and pitch of the airplane to make the airplane go faster or slower</a:t>
            </a:r>
          </a:p>
          <a:p>
            <a:pPr eaLnBrk="1" hangingPunct="1"/>
            <a:endParaRPr lang="en-US" altLang="x-none" sz="2600">
              <a:solidFill>
                <a:srgbClr val="000090"/>
              </a:solidFill>
            </a:endParaRPr>
          </a:p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Throttle </a:t>
            </a:r>
            <a:r>
              <a:rPr lang="mr-IN" altLang="x-none" sz="2600">
                <a:solidFill>
                  <a:srgbClr val="000090"/>
                </a:solidFill>
              </a:rPr>
              <a:t>–</a:t>
            </a:r>
            <a:r>
              <a:rPr lang="en-US" altLang="x-none" sz="2600">
                <a:solidFill>
                  <a:srgbClr val="000090"/>
                </a:solidFill>
              </a:rPr>
              <a:t> gas pedal. More power, airplane climbs.</a:t>
            </a:r>
          </a:p>
          <a:p>
            <a:pPr eaLnBrk="1" hangingPunct="1"/>
            <a:endParaRPr lang="en-US" altLang="x-none" sz="2600">
              <a:solidFill>
                <a:srgbClr val="000090"/>
              </a:solidFill>
            </a:endParaRPr>
          </a:p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Pitch </a:t>
            </a:r>
            <a:r>
              <a:rPr lang="mr-IN" altLang="x-none" sz="2600">
                <a:solidFill>
                  <a:srgbClr val="000090"/>
                </a:solidFill>
              </a:rPr>
              <a:t>–</a:t>
            </a:r>
            <a:r>
              <a:rPr lang="en-US" altLang="x-none" sz="2600">
                <a:solidFill>
                  <a:srgbClr val="000090"/>
                </a:solidFill>
              </a:rPr>
              <a:t> tilt nose up or down to change speed.</a:t>
            </a:r>
          </a:p>
        </p:txBody>
      </p:sp>
      <p:sp>
        <p:nvSpPr>
          <p:cNvPr id="120834" name="Text Box 1"/>
          <p:cNvSpPr txBox="1">
            <a:spLocks noChangeArrowheads="1"/>
          </p:cNvSpPr>
          <p:nvPr/>
        </p:nvSpPr>
        <p:spPr bwMode="auto">
          <a:xfrm>
            <a:off x="609600" y="3810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Airspeed Indicator</a:t>
            </a:r>
          </a:p>
        </p:txBody>
      </p:sp>
      <p:pic>
        <p:nvPicPr>
          <p:cNvPr id="1208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50963"/>
            <a:ext cx="4235450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Summary of the Ryan NYP</a:t>
            </a:r>
          </a:p>
        </p:txBody>
      </p:sp>
      <p:sp>
        <p:nvSpPr>
          <p:cNvPr id="92162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1</a:t>
            </a:r>
            <a:r>
              <a:rPr lang="en-US" altLang="x-none" baseline="30000">
                <a:ea typeface="ＭＳ Ｐゴシック" charset="-128"/>
              </a:rPr>
              <a:t>st</a:t>
            </a:r>
            <a:r>
              <a:rPr lang="en-US" altLang="x-none">
                <a:ea typeface="ＭＳ Ｐゴシック" charset="-128"/>
              </a:rPr>
              <a:t> non-stop flight from New York to Paris – May 1927</a:t>
            </a:r>
          </a:p>
          <a:p>
            <a:pPr eaLnBrk="1" hangingPunct="1"/>
            <a:r>
              <a:rPr lang="en-US" altLang="x-none">
                <a:ea typeface="ＭＳ Ｐゴシック" charset="-128"/>
              </a:rPr>
              <a:t>Pilot – Charles Lindbergh</a:t>
            </a:r>
          </a:p>
          <a:p>
            <a:pPr eaLnBrk="1" hangingPunct="1"/>
            <a:r>
              <a:rPr lang="en-US" altLang="x-none">
                <a:ea typeface="ＭＳ Ｐゴシック" charset="-128"/>
              </a:rPr>
              <a:t>Prize $ = $25,000</a:t>
            </a:r>
          </a:p>
          <a:p>
            <a:pPr eaLnBrk="1" hangingPunct="1"/>
            <a:r>
              <a:rPr lang="en-US" altLang="x-none">
                <a:ea typeface="ＭＳ Ｐゴシック" charset="-128"/>
              </a:rPr>
              <a:t>Flight time 33 hours, 30 minutes 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ext Box 1"/>
          <p:cNvSpPr txBox="1">
            <a:spLocks noChangeArrowheads="1"/>
          </p:cNvSpPr>
          <p:nvPr/>
        </p:nvSpPr>
        <p:spPr bwMode="auto">
          <a:xfrm>
            <a:off x="609600" y="3810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Attitude Indicator</a:t>
            </a:r>
          </a:p>
        </p:txBody>
      </p:sp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228600" y="5791200"/>
            <a:ext cx="5029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Shows Roll, Pitch and Yaw</a:t>
            </a:r>
          </a:p>
        </p:txBody>
      </p:sp>
      <p:pic>
        <p:nvPicPr>
          <p:cNvPr id="12185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Rectangle 5"/>
          <p:cNvSpPr>
            <a:spLocks noChangeArrowheads="1"/>
          </p:cNvSpPr>
          <p:nvPr/>
        </p:nvSpPr>
        <p:spPr bwMode="auto">
          <a:xfrm>
            <a:off x="5029200" y="1544638"/>
            <a:ext cx="3810001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Use the yoke or joystick  to turn the airplane (the ailerons &amp; rudder) and climb/descend (the elevator)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ext Box 1"/>
          <p:cNvSpPr txBox="1">
            <a:spLocks noChangeArrowheads="1"/>
          </p:cNvSpPr>
          <p:nvPr/>
        </p:nvSpPr>
        <p:spPr bwMode="auto">
          <a:xfrm>
            <a:off x="609600" y="3810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Altimeter</a:t>
            </a:r>
          </a:p>
        </p:txBody>
      </p:sp>
      <p:sp>
        <p:nvSpPr>
          <p:cNvPr id="122882" name="Rectangle 3"/>
          <p:cNvSpPr>
            <a:spLocks noChangeArrowheads="1"/>
          </p:cNvSpPr>
          <p:nvPr/>
        </p:nvSpPr>
        <p:spPr bwMode="auto">
          <a:xfrm>
            <a:off x="4876800" y="1219200"/>
            <a:ext cx="40386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How high (altitude) are we above Sea Level (MSL)  -- not the ground!</a:t>
            </a:r>
          </a:p>
          <a:p>
            <a:pPr eaLnBrk="1" hangingPunct="1"/>
            <a:endParaRPr lang="en-US" altLang="x-none" sz="2600">
              <a:solidFill>
                <a:srgbClr val="000090"/>
              </a:solidFill>
            </a:endParaRPr>
          </a:p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Big hand </a:t>
            </a:r>
            <a:r>
              <a:rPr lang="mr-IN" altLang="x-none" sz="2600">
                <a:solidFill>
                  <a:srgbClr val="000090"/>
                </a:solidFill>
              </a:rPr>
              <a:t>–</a:t>
            </a:r>
            <a:r>
              <a:rPr lang="en-US" altLang="x-none" sz="2600">
                <a:solidFill>
                  <a:srgbClr val="000090"/>
                </a:solidFill>
              </a:rPr>
              <a:t> on the 10, so we're at least 10,000 ft above sea level.</a:t>
            </a:r>
          </a:p>
          <a:p>
            <a:pPr eaLnBrk="1" hangingPunct="1"/>
            <a:endParaRPr lang="en-US" altLang="x-none" sz="2600">
              <a:solidFill>
                <a:srgbClr val="000090"/>
              </a:solidFill>
            </a:endParaRPr>
          </a:p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Long skinny hand </a:t>
            </a:r>
            <a:r>
              <a:rPr lang="mr-IN" altLang="x-none" sz="2600">
                <a:solidFill>
                  <a:srgbClr val="000090"/>
                </a:solidFill>
              </a:rPr>
              <a:t>–</a:t>
            </a:r>
            <a:r>
              <a:rPr lang="en-US" altLang="x-none" sz="2600">
                <a:solidFill>
                  <a:srgbClr val="000090"/>
                </a:solidFill>
              </a:rPr>
              <a:t> almost on the 2, so add 100 + 3 little hash marks or 10,130 ft MSL</a:t>
            </a:r>
          </a:p>
        </p:txBody>
      </p:sp>
      <p:pic>
        <p:nvPicPr>
          <p:cNvPr id="1228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3765550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ext Box 1"/>
          <p:cNvSpPr txBox="1">
            <a:spLocks noChangeArrowheads="1"/>
          </p:cNvSpPr>
          <p:nvPr/>
        </p:nvSpPr>
        <p:spPr bwMode="auto">
          <a:xfrm>
            <a:off x="609600" y="3810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Turn Coordinator</a:t>
            </a:r>
          </a:p>
        </p:txBody>
      </p:sp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5022850" y="3195638"/>
            <a:ext cx="4000500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285750"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1pPr>
            <a:lvl2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2pPr>
            <a:lvl3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3pPr>
            <a:lvl4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4pPr>
            <a:lvl5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Controlled by the rudder (pedals) and the yoke or joystick</a:t>
            </a:r>
          </a:p>
          <a:p>
            <a:pPr eaLnBrk="1" hangingPunct="1"/>
            <a:endParaRPr lang="en-US" altLang="x-none" sz="2600">
              <a:solidFill>
                <a:srgbClr val="000090"/>
              </a:solidFill>
            </a:endParaRPr>
          </a:p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2 min turn </a:t>
            </a:r>
            <a:r>
              <a:rPr lang="mr-IN" altLang="x-none" sz="2600">
                <a:solidFill>
                  <a:srgbClr val="000090"/>
                </a:solidFill>
              </a:rPr>
              <a:t>–</a:t>
            </a:r>
            <a:r>
              <a:rPr lang="en-US" altLang="x-none" sz="2600">
                <a:solidFill>
                  <a:srgbClr val="000090"/>
                </a:solidFill>
              </a:rPr>
              <a:t> takes 2 minutes to do a complete 360 deg turn.</a:t>
            </a:r>
          </a:p>
        </p:txBody>
      </p:sp>
      <p:sp>
        <p:nvSpPr>
          <p:cNvPr id="123907" name="Rectangle 4"/>
          <p:cNvSpPr>
            <a:spLocks noChangeArrowheads="1"/>
          </p:cNvSpPr>
          <p:nvPr/>
        </p:nvSpPr>
        <p:spPr bwMode="auto">
          <a:xfrm>
            <a:off x="5111750" y="2182813"/>
            <a:ext cx="400208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285750"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1pPr>
            <a:lvl2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2pPr>
            <a:lvl3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3pPr>
            <a:lvl4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4pPr>
            <a:lvl5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Helps the pilot make a Quality turn</a:t>
            </a:r>
          </a:p>
        </p:txBody>
      </p:sp>
      <p:pic>
        <p:nvPicPr>
          <p:cNvPr id="123908" name="Picture 2" descr="https://www.aircraftspruce.com/cache/370-320-/catalog/graphics/1/10-22510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79563"/>
            <a:ext cx="4441825" cy="44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ext Box 1"/>
          <p:cNvSpPr txBox="1">
            <a:spLocks noChangeArrowheads="1"/>
          </p:cNvSpPr>
          <p:nvPr/>
        </p:nvSpPr>
        <p:spPr bwMode="auto">
          <a:xfrm>
            <a:off x="609600" y="3810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Heading Indicator</a:t>
            </a:r>
          </a:p>
        </p:txBody>
      </p:sp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4784725" y="1676400"/>
            <a:ext cx="43592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What direction are we going?</a:t>
            </a:r>
          </a:p>
        </p:txBody>
      </p:sp>
      <p:pic>
        <p:nvPicPr>
          <p:cNvPr id="12493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870075"/>
            <a:ext cx="3460750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5"/>
          <p:cNvSpPr>
            <a:spLocks noChangeArrowheads="1"/>
          </p:cNvSpPr>
          <p:nvPr/>
        </p:nvSpPr>
        <p:spPr bwMode="auto">
          <a:xfrm>
            <a:off x="4784725" y="3241675"/>
            <a:ext cx="4359275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Controlled by the yoke or joystick to change the ailerons to turn (roll)  the airplane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ext Box 1"/>
          <p:cNvSpPr txBox="1">
            <a:spLocks noChangeArrowheads="1"/>
          </p:cNvSpPr>
          <p:nvPr/>
        </p:nvSpPr>
        <p:spPr bwMode="auto">
          <a:xfrm>
            <a:off x="609600" y="3810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Vertical Speed Indicator</a:t>
            </a:r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5257800" y="1828800"/>
            <a:ext cx="3429000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285750"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1pPr>
            <a:lvl2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2pPr>
            <a:lvl3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3pPr>
            <a:lvl4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4pPr>
            <a:lvl5pPr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How fast are we climbing or diving?</a:t>
            </a:r>
          </a:p>
          <a:p>
            <a:pPr eaLnBrk="1" hangingPunct="1"/>
            <a:endParaRPr lang="en-US" altLang="x-none" sz="2600">
              <a:solidFill>
                <a:srgbClr val="000090"/>
              </a:solidFill>
            </a:endParaRPr>
          </a:p>
          <a:p>
            <a:pPr eaLnBrk="1" hangingPunct="1"/>
            <a:r>
              <a:rPr lang="en-US" altLang="x-none" sz="2600">
                <a:solidFill>
                  <a:srgbClr val="000090"/>
                </a:solidFill>
              </a:rPr>
              <a:t>The hand it pointing between 0 and 1, so we're climbing at 500 ft per minute</a:t>
            </a:r>
            <a:endParaRPr lang="en-US" altLang="x-none"/>
          </a:p>
        </p:txBody>
      </p:sp>
      <p:pic>
        <p:nvPicPr>
          <p:cNvPr id="12697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393700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609600" y="3810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Digital or Glass Panel</a:t>
            </a:r>
          </a:p>
        </p:txBody>
      </p:sp>
      <p:sp>
        <p:nvSpPr>
          <p:cNvPr id="4" name="Rectangle 3" descr="Rectangle: Click to edit Master text styles&#13;&#10;Second level&#13;&#10;Third level&#13;&#10;Fourth level&#13;&#10;Fifth level"/>
          <p:cNvSpPr txBox="1">
            <a:spLocks noChangeArrowheads="1"/>
          </p:cNvSpPr>
          <p:nvPr/>
        </p:nvSpPr>
        <p:spPr>
          <a:xfrm>
            <a:off x="685800" y="1676400"/>
            <a:ext cx="8229600" cy="4800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40458C"/>
                </a:solidFill>
                <a:latin typeface="+mn-lt"/>
                <a:ea typeface="+mn-ea"/>
                <a:cs typeface="SimSun" charset="0"/>
              </a:defRPr>
            </a:lvl1pPr>
            <a:lvl2pPr marL="742950" indent="-285750" algn="l" defTabSz="457200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40458C"/>
                </a:solidFill>
                <a:latin typeface="+mn-lt"/>
                <a:ea typeface="+mn-ea"/>
                <a:cs typeface="SimSun" charset="0"/>
              </a:defRPr>
            </a:lvl2pPr>
            <a:lvl3pPr marL="1143000" indent="-22860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40458C"/>
                </a:solidFill>
                <a:latin typeface="+mn-lt"/>
                <a:ea typeface="+mn-ea"/>
                <a:cs typeface="SimSun" charset="0"/>
              </a:defRPr>
            </a:lvl3pPr>
            <a:lvl4pPr marL="1600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40458C"/>
                </a:solidFill>
                <a:latin typeface="+mn-lt"/>
                <a:ea typeface="+mn-ea"/>
                <a:cs typeface="SimSun" charset="0"/>
              </a:defRPr>
            </a:lvl4pPr>
            <a:lvl5pPr marL="20574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40458C"/>
                </a:solidFill>
                <a:latin typeface="+mn-lt"/>
                <a:ea typeface="+mn-ea"/>
                <a:cs typeface="SimSun" charset="0"/>
              </a:defRPr>
            </a:lvl5pPr>
            <a:lvl6pPr marL="25146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40458C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40458C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40458C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40458C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kern="0">
                <a:solidFill>
                  <a:srgbClr val="2D2DB5"/>
                </a:solidFill>
                <a:cs typeface="+mn-cs"/>
              </a:rPr>
              <a:t>Same instruments as the Six-pack</a:t>
            </a:r>
          </a:p>
          <a:p>
            <a:pPr marL="457200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kern="0">
                <a:solidFill>
                  <a:srgbClr val="2D2DB5"/>
                </a:solidFill>
                <a:cs typeface="+mn-cs"/>
              </a:rPr>
              <a:t>But a different format</a:t>
            </a:r>
          </a:p>
          <a:p>
            <a:pPr marL="457200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kern="0">
                <a:solidFill>
                  <a:srgbClr val="2D2DB5"/>
                </a:solidFill>
                <a:cs typeface="+mn-cs"/>
              </a:rPr>
              <a:t>Airspeed and Altitude are vertical "tapes"</a:t>
            </a:r>
          </a:p>
          <a:p>
            <a:pPr marL="457200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kern="0">
                <a:solidFill>
                  <a:srgbClr val="2D2DB5"/>
                </a:solidFill>
                <a:cs typeface="+mn-cs"/>
              </a:rPr>
              <a:t>And More!</a:t>
            </a:r>
          </a:p>
          <a:p>
            <a:pPr marL="857250" lvl="1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kern="0">
                <a:solidFill>
                  <a:srgbClr val="2D2DB5"/>
                </a:solidFill>
                <a:cs typeface="+mn-cs"/>
              </a:rPr>
              <a:t>Time</a:t>
            </a:r>
          </a:p>
          <a:p>
            <a:pPr marL="857250" lvl="1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kern="0">
                <a:solidFill>
                  <a:srgbClr val="2D2DB5"/>
                </a:solidFill>
                <a:cs typeface="+mn-cs"/>
              </a:rPr>
              <a:t>Outside temperatre</a:t>
            </a:r>
          </a:p>
          <a:p>
            <a:pPr marL="857250" lvl="1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kern="0">
                <a:solidFill>
                  <a:srgbClr val="2D2DB5"/>
                </a:solidFill>
                <a:cs typeface="+mn-cs"/>
              </a:rPr>
              <a:t>Ground speed</a:t>
            </a:r>
          </a:p>
          <a:p>
            <a:pPr marL="857250" lvl="1" indent="-457200" eaLnBrk="1" hangingPunct="1">
              <a:lnSpc>
                <a:spcPct val="90000"/>
              </a:lnSpc>
              <a:buFont typeface="Wingdings" charset="2"/>
              <a:buChar char="²"/>
              <a:defRPr/>
            </a:pPr>
            <a:r>
              <a:rPr lang="en-US" kern="0">
                <a:solidFill>
                  <a:srgbClr val="2D2DB5"/>
                </a:solidFill>
                <a:cs typeface="+mn-cs"/>
              </a:rPr>
              <a:t>Health of the engine (oil, temp, battery)</a:t>
            </a:r>
            <a:endParaRPr lang="en-US" ker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924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1"/>
            <a:ext cx="777081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Dynon</a:t>
            </a:r>
          </a:p>
        </p:txBody>
      </p:sp>
      <p:pic>
        <p:nvPicPr>
          <p:cNvPr id="99330" name="Picture 2" descr="ynon's SkyView SE Flight Insturm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523999"/>
            <a:ext cx="7742238" cy="520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ea typeface="ＭＳ Ｐゴシック" charset="-128"/>
              </a:rPr>
              <a:t>Propulsion – Piston Engines</a:t>
            </a:r>
          </a:p>
        </p:txBody>
      </p:sp>
      <p:sp>
        <p:nvSpPr>
          <p:cNvPr id="43011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3505200" cy="4114800"/>
          </a:xfrm>
        </p:spPr>
        <p:txBody>
          <a:bodyPr/>
          <a:lstStyle/>
          <a:p>
            <a:pPr eaLnBrk="1" hangingPunct="1">
              <a:buFont typeface="Wingdings" charset="0"/>
              <a:buBlip>
                <a:blip r:embed="rId3"/>
              </a:buBlip>
              <a:defRPr/>
            </a:pPr>
            <a:r>
              <a:rPr lang="en-US" sz="2400">
                <a:cs typeface="+mn-cs"/>
              </a:rPr>
              <a:t>Most aircraft engines have 4 or 6 cylinders, like cars</a:t>
            </a:r>
          </a:p>
          <a:p>
            <a:pPr eaLnBrk="1" hangingPunct="1">
              <a:buFont typeface="Wingdings" charset="0"/>
              <a:buBlip>
                <a:blip r:embed="rId3"/>
              </a:buBlip>
              <a:defRPr/>
            </a:pPr>
            <a:r>
              <a:rPr lang="en-US" sz="2400">
                <a:cs typeface="+mn-cs"/>
              </a:rPr>
              <a:t>Most aircraft engines are air-cooled</a:t>
            </a:r>
          </a:p>
          <a:p>
            <a:pPr eaLnBrk="1" hangingPunct="1">
              <a:buFont typeface="Wingdings" charset="0"/>
              <a:buBlip>
                <a:blip r:embed="rId3"/>
              </a:buBlip>
              <a:defRPr/>
            </a:pPr>
            <a:r>
              <a:rPr lang="en-US" sz="2400">
                <a:cs typeface="+mn-cs"/>
              </a:rPr>
              <a:t>A propeller converts the engine power into thrust</a:t>
            </a:r>
          </a:p>
        </p:txBody>
      </p:sp>
      <p:pic>
        <p:nvPicPr>
          <p:cNvPr id="101379" name="Picture 4" descr="ENG-factoryrebuilt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95400"/>
            <a:ext cx="4343400" cy="344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Picture 6" descr="P51D4TH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8" t="3354" r="21951" b="6079"/>
          <a:stretch>
            <a:fillRect/>
          </a:stretch>
        </p:blipFill>
        <p:spPr bwMode="auto">
          <a:xfrm>
            <a:off x="3200400" y="4648200"/>
            <a:ext cx="26670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635532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Box 1"/>
          <p:cNvSpPr txBox="1">
            <a:spLocks noChangeArrowheads="1"/>
          </p:cNvSpPr>
          <p:nvPr/>
        </p:nvSpPr>
        <p:spPr bwMode="auto">
          <a:xfrm>
            <a:off x="838200" y="2895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000">
                <a:solidFill>
                  <a:srgbClr val="660066"/>
                </a:solidFill>
              </a:rPr>
              <a:t>Do airplanes crash when the engine stops running?</a:t>
            </a:r>
          </a:p>
        </p:txBody>
      </p:sp>
    </p:spTree>
    <p:extLst>
      <p:ext uri="{BB962C8B-B14F-4D97-AF65-F5344CB8AC3E}">
        <p14:creationId xmlns:p14="http://schemas.microsoft.com/office/powerpoint/2010/main" val="661923885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1"/>
            <a:ext cx="7770813" cy="6858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cs typeface="+mj-cs"/>
              </a:rPr>
              <a:t>Nope.</a:t>
            </a:r>
          </a:p>
        </p:txBody>
      </p:sp>
      <p:sp>
        <p:nvSpPr>
          <p:cNvPr id="45059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647700" y="1524000"/>
            <a:ext cx="7886700" cy="3124200"/>
          </a:xfrm>
        </p:spPr>
        <p:txBody>
          <a:bodyPr/>
          <a:lstStyle/>
          <a:p>
            <a:pPr eaLnBrk="1" hangingPunct="1">
              <a:buFont typeface="Wingdings" charset="0"/>
              <a:buBlip>
                <a:blip r:embed="rId3"/>
              </a:buBlip>
              <a:defRPr/>
            </a:pPr>
            <a:r>
              <a:rPr lang="en-US">
                <a:cs typeface="+mn-cs"/>
              </a:rPr>
              <a:t>Airplanes essentially become gliders when the engine stops running.</a:t>
            </a:r>
          </a:p>
          <a:p>
            <a:pPr eaLnBrk="1" hangingPunct="1">
              <a:buFont typeface="Wingdings" charset="0"/>
              <a:buBlip>
                <a:blip r:embed="rId3"/>
              </a:buBlip>
              <a:defRPr/>
            </a:pPr>
            <a:r>
              <a:rPr lang="en-US">
                <a:cs typeface="+mn-cs"/>
              </a:rPr>
              <a:t>They still fly very well, the pilot just needs to look for an airport to land at.</a:t>
            </a:r>
          </a:p>
          <a:p>
            <a:pPr eaLnBrk="1" hangingPunct="1">
              <a:buFont typeface="Wingdings" charset="0"/>
              <a:buBlip>
                <a:blip r:embed="rId3"/>
              </a:buBlip>
              <a:defRPr/>
            </a:pPr>
            <a:r>
              <a:rPr lang="en-US">
                <a:cs typeface="+mn-cs"/>
              </a:rPr>
              <a:t>Real soon.</a:t>
            </a:r>
          </a:p>
        </p:txBody>
      </p:sp>
      <p:pic>
        <p:nvPicPr>
          <p:cNvPr id="105475" name="Picture 4" descr="xim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47816" r="6941" b="19109"/>
          <a:stretch>
            <a:fillRect/>
          </a:stretch>
        </p:blipFill>
        <p:spPr bwMode="auto">
          <a:xfrm>
            <a:off x="3276600" y="4114800"/>
            <a:ext cx="5715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497542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 Box 1"/>
          <p:cNvSpPr txBox="1">
            <a:spLocks noChangeArrowheads="1"/>
          </p:cNvSpPr>
          <p:nvPr/>
        </p:nvSpPr>
        <p:spPr bwMode="auto">
          <a:xfrm>
            <a:off x="609600" y="3048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40458C"/>
                </a:solidFill>
                <a:latin typeface="Tahoma" charset="0"/>
                <a:ea typeface="SimSun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40458C"/>
                </a:solidFill>
                <a:latin typeface="Tahoma" charset="0"/>
                <a:ea typeface="SimSun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0458C"/>
                </a:solidFill>
                <a:latin typeface="Tahoma" charset="0"/>
                <a:ea typeface="SimSun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40458C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x-none" sz="4400">
                <a:solidFill>
                  <a:srgbClr val="660066"/>
                </a:solidFill>
              </a:rPr>
              <a:t>Parts of an Airplane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772400" cy="49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792374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irplane parts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260475"/>
            <a:ext cx="7391400" cy="557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228600"/>
            <a:ext cx="7924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SzPct val="100000"/>
            </a:pPr>
            <a:r>
              <a:rPr lang="en-US" altLang="x-none" sz="4000">
                <a:solidFill>
                  <a:srgbClr val="660066"/>
                </a:solidFill>
              </a:rPr>
              <a:t>Airplane Basics – High Wing</a:t>
            </a:r>
          </a:p>
        </p:txBody>
      </p:sp>
    </p:spTree>
    <p:extLst>
      <p:ext uri="{BB962C8B-B14F-4D97-AF65-F5344CB8AC3E}">
        <p14:creationId xmlns:p14="http://schemas.microsoft.com/office/powerpoint/2010/main" val="1201605736"/>
      </p:ext>
    </p:extLst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20775"/>
            <a:ext cx="74549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Rectangle 3"/>
          <p:cNvSpPr>
            <a:spLocks noChangeArrowheads="1"/>
          </p:cNvSpPr>
          <p:nvPr/>
        </p:nvSpPr>
        <p:spPr bwMode="auto">
          <a:xfrm>
            <a:off x="609600" y="228600"/>
            <a:ext cx="7924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SzPct val="100000"/>
            </a:pPr>
            <a:r>
              <a:rPr lang="en-US" altLang="x-none" sz="4000">
                <a:solidFill>
                  <a:srgbClr val="660066"/>
                </a:solidFill>
              </a:rPr>
              <a:t>Airplane Basics – Low Wing</a:t>
            </a:r>
          </a:p>
        </p:txBody>
      </p:sp>
    </p:spTree>
    <p:extLst>
      <p:ext uri="{BB962C8B-B14F-4D97-AF65-F5344CB8AC3E}">
        <p14:creationId xmlns:p14="http://schemas.microsoft.com/office/powerpoint/2010/main" val="121438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0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Aircraft Structures</a:t>
            </a:r>
          </a:p>
        </p:txBody>
      </p:sp>
      <p:sp>
        <p:nvSpPr>
          <p:cNvPr id="40963" name="Rectangle 3" descr="Rectangle: Click to edit Master text styles&#13;&#10;Second level&#13;&#10;Third level&#13;&#10;Fourth level&#13;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Blip>
                <a:blip r:embed="rId3"/>
              </a:buBlip>
              <a:defRPr/>
            </a:pPr>
            <a:r>
              <a:rPr lang="en-US">
                <a:cs typeface="+mn-cs"/>
              </a:rPr>
              <a:t>Aircraft must have efficient structures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/>
              <a:t>They MUST very light weight</a:t>
            </a:r>
          </a:p>
          <a:p>
            <a:pPr eaLnBrk="1" hangingPunct="1">
              <a:buFont typeface="Wingdings" charset="0"/>
              <a:buBlip>
                <a:blip r:embed="rId3"/>
              </a:buBlip>
              <a:defRPr/>
            </a:pPr>
            <a:r>
              <a:rPr lang="en-US">
                <a:cs typeface="+mn-cs"/>
              </a:rPr>
              <a:t>Aircraft construction materials: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/>
              <a:t>Wood, covered with fabric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/>
              <a:t>Steel tube, covered with fabric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/>
              <a:t>Aluminum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/>
              <a:t>Composite, graphite or fiberglass</a:t>
            </a:r>
          </a:p>
        </p:txBody>
      </p:sp>
    </p:spTree>
    <p:extLst>
      <p:ext uri="{BB962C8B-B14F-4D97-AF65-F5344CB8AC3E}">
        <p14:creationId xmlns:p14="http://schemas.microsoft.com/office/powerpoint/2010/main" val="191503655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cs typeface="+mj-cs"/>
              </a:rPr>
              <a:t>Cutaway View of an </a:t>
            </a:r>
            <a:br>
              <a:rPr lang="en-US" sz="4000">
                <a:cs typeface="+mj-cs"/>
              </a:rPr>
            </a:br>
            <a:r>
              <a:rPr lang="en-US" sz="4000">
                <a:cs typeface="+mj-cs"/>
              </a:rPr>
              <a:t>                   Aluminum Aircraft</a:t>
            </a:r>
          </a:p>
        </p:txBody>
      </p:sp>
      <p:pic>
        <p:nvPicPr>
          <p:cNvPr id="97282" name="Picture 3" descr="cutawa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CFB"/>
              </a:clrFrom>
              <a:clrTo>
                <a:srgbClr val="FEFC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8001000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16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228600" y="304800"/>
            <a:ext cx="861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SzPct val="100000"/>
            </a:pPr>
            <a:r>
              <a:rPr lang="en-US" altLang="x-none" sz="3200">
                <a:solidFill>
                  <a:srgbClr val="660066"/>
                </a:solidFill>
              </a:rPr>
              <a:t>Cutaway View of an Aluminum Wing</a:t>
            </a:r>
          </a:p>
        </p:txBody>
      </p:sp>
    </p:spTree>
    <p:extLst>
      <p:ext uri="{BB962C8B-B14F-4D97-AF65-F5344CB8AC3E}">
        <p14:creationId xmlns:p14="http://schemas.microsoft.com/office/powerpoint/2010/main" val="635069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ahoma"/>
        <a:ea typeface="SimSun"/>
        <a:cs typeface=""/>
      </a:majorFont>
      <a:minorFont>
        <a:latin typeface="Tahoma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2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2" charset="0"/>
            <a:ea typeface="SimSun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21577</TotalTime>
  <Words>1641</Words>
  <Application>Microsoft Macintosh PowerPoint</Application>
  <PresentationFormat>On-screen Show (4:3)</PresentationFormat>
  <Paragraphs>199</Paragraphs>
  <Slides>29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Tahoma</vt:lpstr>
      <vt:lpstr>Times New Roman</vt:lpstr>
      <vt:lpstr>Wingdings</vt:lpstr>
      <vt:lpstr>Office Theme</vt:lpstr>
      <vt:lpstr>Image</vt:lpstr>
      <vt:lpstr>Ryan NYP “Spirit of St. Louis”</vt:lpstr>
      <vt:lpstr>Summary of the Ryan NYP</vt:lpstr>
      <vt:lpstr>PowerPoint Presentation</vt:lpstr>
      <vt:lpstr>PowerPoint Presentation</vt:lpstr>
      <vt:lpstr>PowerPoint Presentation</vt:lpstr>
      <vt:lpstr>PowerPoint Presentation</vt:lpstr>
      <vt:lpstr>Aircraft Structures</vt:lpstr>
      <vt:lpstr>Cutaway View of an                     Aluminum Aircraft</vt:lpstr>
      <vt:lpstr>PowerPoint Presentation</vt:lpstr>
      <vt:lpstr>Forces Acting on an Aircraft</vt:lpstr>
      <vt:lpstr>How Lift is Produced</vt:lpstr>
      <vt:lpstr>Wing “Stall”</vt:lpstr>
      <vt:lpstr>PowerPoint Presentation</vt:lpstr>
      <vt:lpstr>Aircraft Stability and Control Centrifugal Acceleration &amp; Roll</vt:lpstr>
      <vt:lpstr>PowerPoint Presentation</vt:lpstr>
      <vt:lpstr>Pitch, Roll, and Yaw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Dynon</vt:lpstr>
      <vt:lpstr>Propulsion – Piston Engines</vt:lpstr>
      <vt:lpstr>PowerPoint Presentation</vt:lpstr>
      <vt:lpstr>Nope.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Aviation</dc:title>
  <dc:creator>Joe Wilding</dc:creator>
  <cp:lastModifiedBy>Blanche Cohen</cp:lastModifiedBy>
  <cp:revision>638</cp:revision>
  <cp:lastPrinted>2021-08-27T23:34:44Z</cp:lastPrinted>
  <dcterms:created xsi:type="dcterms:W3CDTF">2002-02-17T18:11:35Z</dcterms:created>
  <dcterms:modified xsi:type="dcterms:W3CDTF">2023-09-10T23:32:14Z</dcterms:modified>
</cp:coreProperties>
</file>